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9" r:id="rId5"/>
    <p:sldId id="261" r:id="rId6"/>
    <p:sldId id="260" r:id="rId7"/>
    <p:sldId id="263" r:id="rId8"/>
    <p:sldId id="262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D70B617-8A35-430A-958E-2653CC13EDDE}">
          <p14:sldIdLst>
            <p14:sldId id="256"/>
            <p14:sldId id="264"/>
          </p14:sldIdLst>
        </p14:section>
        <p14:section name="Untitled Section" id="{A9D8B5A5-E721-4131-AC66-0BAE27873287}">
          <p14:sldIdLst>
            <p14:sldId id="257"/>
            <p14:sldId id="259"/>
            <p14:sldId id="261"/>
            <p14:sldId id="260"/>
            <p14:sldId id="263"/>
            <p14:sldId id="262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819" autoAdjust="0"/>
  </p:normalViewPr>
  <p:slideViewPr>
    <p:cSldViewPr snapToGrid="0">
      <p:cViewPr varScale="1">
        <p:scale>
          <a:sx n="60" d="100"/>
          <a:sy n="60" d="100"/>
        </p:scale>
        <p:origin x="10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4F19A5-3C0C-4D4B-9019-34B756780FBB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6896DA-D613-445F-AE27-FBCF6F21B8B7}" type="slidenum">
              <a:rPr lang="en-IN" smtClean="0"/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C851-294B-79E8-66AB-3E2582587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299" y="797859"/>
            <a:ext cx="10085695" cy="1849807"/>
          </a:xfrm>
        </p:spPr>
        <p:txBody>
          <a:bodyPr>
            <a:noAutofit/>
          </a:bodyPr>
          <a:lstStyle/>
          <a:p>
            <a:pPr algn="ctr"/>
            <a:r>
              <a:rPr lang="en-IN" sz="600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Rounded MT Bold" pitchFamily="34" charset="0"/>
              </a:rPr>
              <a:t>MULTIPLE  REGRESSION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24A18-B272-B717-85EC-52693E762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6275" y="3630304"/>
            <a:ext cx="6455391" cy="23201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Dr. </a:t>
            </a:r>
            <a:r>
              <a:rPr lang="en-US" sz="4000" dirty="0" err="1">
                <a:solidFill>
                  <a:srgbClr val="FF0000"/>
                </a:solidFill>
              </a:rPr>
              <a:t>Srinibash</a:t>
            </a:r>
            <a:r>
              <a:rPr lang="en-US" sz="4000" dirty="0">
                <a:solidFill>
                  <a:srgbClr val="FF0000"/>
                </a:solidFill>
              </a:rPr>
              <a:t> Dash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Associate Professor &amp; Head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School of Management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Gangadhar </a:t>
            </a:r>
            <a:r>
              <a:rPr lang="en-US" sz="3200" dirty="0" err="1">
                <a:solidFill>
                  <a:srgbClr val="FF0000"/>
                </a:solidFill>
              </a:rPr>
              <a:t>Meher</a:t>
            </a:r>
            <a:r>
              <a:rPr lang="en-US" sz="3200">
                <a:solidFill>
                  <a:srgbClr val="FF0000"/>
                </a:solidFill>
              </a:rPr>
              <a:t> University</a:t>
            </a:r>
          </a:p>
          <a:p>
            <a:pPr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8606489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72251" y="5950424"/>
            <a:ext cx="4817659" cy="57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935" y="177424"/>
            <a:ext cx="10930720" cy="5677469"/>
          </a:xfrm>
        </p:spPr>
        <p:txBody>
          <a:bodyPr>
            <a:noAutofit/>
          </a:bodyPr>
          <a:lstStyle/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subtracting equation (7) from (3) we get 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6 = 4b</a:t>
            </a:r>
            <a:r>
              <a:rPr lang="en-IN" sz="2200" baseline="-25000" dirty="0"/>
              <a:t>1</a:t>
            </a:r>
            <a:r>
              <a:rPr lang="en-IN" sz="2200" dirty="0"/>
              <a:t> + 4b</a:t>
            </a:r>
            <a:r>
              <a:rPr lang="en-IN" sz="2200" baseline="-25000" dirty="0"/>
              <a:t>2</a:t>
            </a:r>
            <a:r>
              <a:rPr lang="en-IN" sz="2200" dirty="0"/>
              <a:t> .............(8)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</a:pPr>
            <a:r>
              <a:rPr lang="en-IN" sz="2200" dirty="0"/>
              <a:t>Solving equation (6) and (8) we get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   5 = 6b</a:t>
            </a:r>
            <a:r>
              <a:rPr lang="en-IN" sz="2200" baseline="-25000" dirty="0"/>
              <a:t>1</a:t>
            </a: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   b</a:t>
            </a:r>
            <a:r>
              <a:rPr lang="en-IN" sz="2200" baseline="-25000" dirty="0"/>
              <a:t>1</a:t>
            </a:r>
            <a:r>
              <a:rPr lang="en-IN" sz="2200" dirty="0"/>
              <a:t> = 5/6 = 0.833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Putting the value of b</a:t>
            </a:r>
            <a:r>
              <a:rPr lang="en-IN" sz="2200" baseline="-25000" dirty="0"/>
              <a:t>1</a:t>
            </a:r>
            <a:r>
              <a:rPr lang="en-IN" sz="2200" dirty="0"/>
              <a:t> in eq (6) we get 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b</a:t>
            </a:r>
            <a:r>
              <a:rPr lang="en-IN" sz="2200" baseline="-25000" dirty="0"/>
              <a:t>2</a:t>
            </a:r>
            <a:r>
              <a:rPr lang="en-IN" sz="2200" dirty="0"/>
              <a:t> = 0.667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Putting the value of b</a:t>
            </a:r>
            <a:r>
              <a:rPr lang="en-IN" sz="2200" baseline="-25000" dirty="0"/>
              <a:t>1</a:t>
            </a:r>
            <a:r>
              <a:rPr lang="en-IN" sz="2200" dirty="0"/>
              <a:t> and b</a:t>
            </a:r>
            <a:r>
              <a:rPr lang="en-IN" sz="2200" baseline="-25000" dirty="0"/>
              <a:t>2</a:t>
            </a:r>
            <a:r>
              <a:rPr lang="en-IN" sz="2200" dirty="0"/>
              <a:t> in  (1) we get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40 = 5a +17b</a:t>
            </a:r>
            <a:r>
              <a:rPr lang="en-IN" sz="2200" baseline="-25000" dirty="0"/>
              <a:t>1</a:t>
            </a:r>
            <a:r>
              <a:rPr lang="en-IN" sz="2200" dirty="0"/>
              <a:t>+ 20b</a:t>
            </a:r>
            <a:r>
              <a:rPr lang="en-IN" sz="2200" baseline="-25000" dirty="0"/>
              <a:t>2</a:t>
            </a:r>
            <a:r>
              <a:rPr lang="en-IN" sz="2200" dirty="0"/>
              <a:t> ............. (1)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40 = 5a + 17*0.833 + 20*0.667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a = 2.52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Putting all the values of a, b</a:t>
            </a:r>
            <a:r>
              <a:rPr lang="en-IN" sz="2200" baseline="-25000" dirty="0"/>
              <a:t>1</a:t>
            </a:r>
            <a:r>
              <a:rPr lang="en-IN" sz="2200" dirty="0"/>
              <a:t> , b</a:t>
            </a:r>
            <a:r>
              <a:rPr lang="en-IN" sz="2200" baseline="-25000" dirty="0"/>
              <a:t>2</a:t>
            </a:r>
            <a:r>
              <a:rPr lang="en-IN" sz="2200" dirty="0"/>
              <a:t> in the main equation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Y on X</a:t>
            </a:r>
            <a:r>
              <a:rPr lang="en-IN" sz="2200" baseline="-25000" dirty="0"/>
              <a:t>1</a:t>
            </a:r>
            <a:r>
              <a:rPr lang="en-IN" sz="2200" dirty="0"/>
              <a:t> &amp; X</a:t>
            </a:r>
            <a:r>
              <a:rPr lang="en-IN" sz="2200" baseline="-25000" dirty="0"/>
              <a:t>2</a:t>
            </a:r>
            <a:r>
              <a:rPr lang="en-IN" sz="2200" dirty="0"/>
              <a:t> 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Y = a +b</a:t>
            </a:r>
            <a:r>
              <a:rPr lang="en-IN" sz="2200" baseline="-25000" dirty="0"/>
              <a:t>1</a:t>
            </a:r>
            <a:r>
              <a:rPr lang="en-IN" sz="2200" dirty="0"/>
              <a:t>X</a:t>
            </a:r>
            <a:r>
              <a:rPr lang="en-IN" sz="2200" baseline="-25000" dirty="0"/>
              <a:t>1</a:t>
            </a:r>
            <a:r>
              <a:rPr lang="en-IN" sz="2200" dirty="0"/>
              <a:t> + b</a:t>
            </a:r>
            <a:r>
              <a:rPr lang="en-IN" sz="2200" baseline="-25000" dirty="0"/>
              <a:t>2</a:t>
            </a:r>
            <a:r>
              <a:rPr lang="en-IN" sz="2200" dirty="0"/>
              <a:t>X</a:t>
            </a:r>
            <a:r>
              <a:rPr lang="en-IN" sz="2200" baseline="-25000" dirty="0"/>
              <a:t>2</a:t>
            </a:r>
            <a:r>
              <a:rPr lang="en-IN" sz="2200" dirty="0"/>
              <a:t>  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The regression line equation is   </a:t>
            </a:r>
            <a:r>
              <a:rPr lang="en-IN" sz="2800" b="1" dirty="0">
                <a:solidFill>
                  <a:srgbClr val="FF0000"/>
                </a:solidFill>
              </a:rPr>
              <a:t>Y = 2.52 + 0.833*b</a:t>
            </a:r>
            <a:r>
              <a:rPr lang="en-IN" sz="2800" b="1" baseline="-25000" dirty="0">
                <a:solidFill>
                  <a:srgbClr val="FF0000"/>
                </a:solidFill>
              </a:rPr>
              <a:t>1</a:t>
            </a:r>
            <a:r>
              <a:rPr lang="en-IN" sz="2800" b="1" dirty="0">
                <a:solidFill>
                  <a:srgbClr val="FF0000"/>
                </a:solidFill>
              </a:rPr>
              <a:t> + 0.667*b</a:t>
            </a:r>
            <a:r>
              <a:rPr lang="en-IN" sz="2800" b="1" baseline="-25000" dirty="0">
                <a:solidFill>
                  <a:srgbClr val="FF0000"/>
                </a:solidFill>
              </a:rPr>
              <a:t>2</a:t>
            </a:r>
            <a:endParaRPr lang="en-IN" sz="2200" b="1" dirty="0">
              <a:solidFill>
                <a:srgbClr val="FF0000"/>
              </a:solidFill>
            </a:endParaRP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baseline="-25000" dirty="0"/>
              <a:t>    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endParaRPr lang="en-IN" sz="2200" dirty="0"/>
          </a:p>
          <a:p>
            <a:pPr marL="177800" indent="-177800">
              <a:lnSpc>
                <a:spcPct val="100000"/>
              </a:lnSpc>
              <a:spcBef>
                <a:spcPts val="600"/>
              </a:spcBef>
            </a:pPr>
            <a:endParaRPr lang="en-IN" sz="2200" dirty="0"/>
          </a:p>
        </p:txBody>
      </p:sp>
    </p:spTree>
  </p:cSld>
  <p:clrMapOvr>
    <a:masterClrMapping/>
  </p:clrMapOvr>
  <p:transition spd="med"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379" y="4189862"/>
            <a:ext cx="8748215" cy="22584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539" y="1296535"/>
            <a:ext cx="10213703" cy="25930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098042" y="0"/>
            <a:ext cx="5677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  <a:ea typeface="+mj-ea"/>
                <a:cs typeface="+mj-cs"/>
              </a:rPr>
              <a:t>SPSS</a:t>
            </a:r>
            <a:r>
              <a:rPr lang="en-IN" dirty="0"/>
              <a:t> </a:t>
            </a:r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  <a:ea typeface="+mj-ea"/>
                <a:cs typeface="+mj-cs"/>
              </a:rPr>
              <a:t>DATA</a:t>
            </a:r>
          </a:p>
        </p:txBody>
      </p:sp>
    </p:spTree>
  </p:cSld>
  <p:clrMapOvr>
    <a:masterClrMapping/>
  </p:clrMapOvr>
  <p:transition spd="med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52" y="567611"/>
            <a:ext cx="10972800" cy="1143000"/>
          </a:xfrm>
        </p:spPr>
        <p:txBody>
          <a:bodyPr/>
          <a:lstStyle/>
          <a:p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From the above SPSS data we found that the value of </a:t>
            </a:r>
            <a:r>
              <a:rPr lang="en-IN" sz="2400" dirty="0"/>
              <a:t>R,R</a:t>
            </a:r>
            <a:r>
              <a:rPr lang="en-IN" sz="2800" baseline="30000" dirty="0"/>
              <a:t>2</a:t>
            </a:r>
            <a:r>
              <a:rPr lang="en-IN" dirty="0"/>
              <a:t> and adjusted </a:t>
            </a:r>
            <a:r>
              <a:rPr lang="en-IN" sz="2400" dirty="0"/>
              <a:t>R</a:t>
            </a:r>
            <a:r>
              <a:rPr lang="en-IN" sz="2800" baseline="30000" dirty="0"/>
              <a:t>2</a:t>
            </a:r>
            <a:r>
              <a:rPr lang="en-IN" sz="2800" dirty="0"/>
              <a:t> are greater than 0.7 (i.e. 0.992, 0.993 &amp; 0.967 respectively) and the significance value is also less than 0.05 (i.e. 0.017).Thus the null hypothesis is rejected and alternative hypothesis is accepted.</a:t>
            </a:r>
          </a:p>
          <a:p>
            <a:r>
              <a:rPr lang="en-IN" sz="2800" dirty="0"/>
              <a:t> Therefore we can conclude that coaching class &amp; self study has a statistically significant effect on the marks of a student. </a:t>
            </a:r>
          </a:p>
          <a:p>
            <a:r>
              <a:rPr lang="en-IN" sz="2800" dirty="0"/>
              <a:t>So, we can use the regression line equation</a:t>
            </a:r>
          </a:p>
          <a:p>
            <a:pPr>
              <a:buNone/>
            </a:pPr>
            <a:r>
              <a:rPr lang="en-IN" sz="2800" dirty="0"/>
              <a:t>  </a:t>
            </a:r>
            <a:r>
              <a:rPr lang="en-IN" sz="2800" b="1" dirty="0">
                <a:solidFill>
                  <a:srgbClr val="FF0000"/>
                </a:solidFill>
              </a:rPr>
              <a:t> (Y = 2.52 + 0.833*b</a:t>
            </a:r>
            <a:r>
              <a:rPr lang="en-IN" sz="2800" b="1" baseline="-25000" dirty="0">
                <a:solidFill>
                  <a:srgbClr val="FF0000"/>
                </a:solidFill>
              </a:rPr>
              <a:t>1</a:t>
            </a:r>
            <a:r>
              <a:rPr lang="en-IN" sz="2800" b="1" dirty="0">
                <a:solidFill>
                  <a:srgbClr val="FF0000"/>
                </a:solidFill>
              </a:rPr>
              <a:t> + 0.667*b</a:t>
            </a:r>
            <a:r>
              <a:rPr lang="en-IN" sz="2800" b="1" baseline="-25000" dirty="0">
                <a:solidFill>
                  <a:srgbClr val="FF0000"/>
                </a:solidFill>
              </a:rPr>
              <a:t>2</a:t>
            </a:r>
            <a:r>
              <a:rPr lang="en-IN" sz="2800" b="1" dirty="0">
                <a:solidFill>
                  <a:srgbClr val="FF0000"/>
                </a:solidFill>
              </a:rPr>
              <a:t> )</a:t>
            </a:r>
            <a:r>
              <a:rPr lang="en-IN" sz="2800" dirty="0"/>
              <a:t> to predict the mark of a student (Y) based on the hours studied in coaching class(b</a:t>
            </a:r>
            <a:r>
              <a:rPr lang="en-IN" sz="2800" baseline="-25000" dirty="0"/>
              <a:t>1</a:t>
            </a:r>
            <a:r>
              <a:rPr lang="en-IN" sz="2800" dirty="0"/>
              <a:t>) and self study(b</a:t>
            </a:r>
            <a:r>
              <a:rPr lang="en-IN" sz="2800" baseline="-25000" dirty="0"/>
              <a:t>2</a:t>
            </a:r>
            <a:r>
              <a:rPr lang="en-IN" sz="2800" dirty="0"/>
              <a:t>).</a:t>
            </a:r>
            <a:endParaRPr lang="en-IN" dirty="0"/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ow to Say 'Thank You' in Business | Proposif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5061" y="677009"/>
            <a:ext cx="9144000" cy="949569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38100" h="38100"/>
              <a:contourClr>
                <a:schemeClr val="tx2"/>
              </a:contourClr>
            </a:sp3d>
          </a:bodyPr>
          <a:lstStyle/>
          <a:p>
            <a:r>
              <a:rPr lang="en-US" sz="4400" dirty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Rounded MT Bold" pitchFamily="34" charset="0"/>
              </a:rPr>
              <a:t>What is Regression Analysis?</a:t>
            </a:r>
            <a:endParaRPr lang="en-IN" sz="4400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299" y="1890346"/>
            <a:ext cx="10290411" cy="440127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3000" dirty="0"/>
              <a:t>Regression analysis is a set of statistical methods used for the estimation of relationship between a dependent variable and one or more independent variables.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000" dirty="0"/>
              <a:t>It is developed by Sir Francis Galton.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000" dirty="0"/>
              <a:t>Regression is concerned with estimating the value of dependent variable corresponding to a known value of independent variable.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000" dirty="0"/>
              <a:t>Regression analysis is of two type :- Simple Regression &amp; Multiple Regression.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2185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DB56C-31B5-AC37-AD9E-59F26C3DE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651" y="444776"/>
            <a:ext cx="11514181" cy="1143000"/>
          </a:xfrm>
        </p:spPr>
        <p:txBody>
          <a:bodyPr>
            <a:normAutofit/>
          </a:bodyPr>
          <a:lstStyle/>
          <a:p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</a:rPr>
              <a:t>Multiple regression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5B0B5-95D1-85D8-ECD0-695A47E52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It is a statistical technique used to understand the relationship between a single dependent variable and two or more independent variables.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It developed by  Sir Francis Galton and Pearson(Present in modern text book).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The goal of multiple regression analysis is to create a model that predicts the value of the dependent variable based on the value of the independent variables.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6138750"/>
      </p:ext>
    </p:extLst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2F970-FFC6-4F41-0191-D03753F3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</a:rPr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53C33-4A01-7BC8-1271-C122AFFBC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Residual should be normally distributed.(mean=0, SD=1)</a:t>
            </a:r>
          </a:p>
          <a:p>
            <a:r>
              <a:rPr lang="en-IN" dirty="0"/>
              <a:t>There should not be any exception among residuals.</a:t>
            </a:r>
          </a:p>
          <a:p>
            <a:r>
              <a:rPr lang="en-IN" dirty="0"/>
              <a:t>There should not be any strong positive and strong negative relationship among residuals.</a:t>
            </a:r>
          </a:p>
          <a:p>
            <a:r>
              <a:rPr lang="en-IN" dirty="0"/>
              <a:t>There should be constant variance.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2444891"/>
      </p:ext>
    </p:extLst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3565-5FC0-B389-8B6B-AEEED332C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161" y="499371"/>
            <a:ext cx="10777182" cy="1143000"/>
          </a:xfrm>
        </p:spPr>
        <p:txBody>
          <a:bodyPr>
            <a:noAutofit/>
          </a:bodyPr>
          <a:lstStyle/>
          <a:p>
            <a:r>
              <a:rPr lang="en-IN" sz="4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</a:rPr>
              <a:t>Interpretation of coefficients in a multiple regression:-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E9A34-EFA7-B2E5-D798-907868E15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Direction of Relationship: The sign of the coefficient indicates whether the relationship between the independent variable and the dependent variable is  +ve or –ve.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  <a:p>
            <a:r>
              <a:rPr lang="en-IN" dirty="0"/>
              <a:t>Magnitude of effect: A larger coefficient suggest a strong relationship and a smaller coefficient suggest a weaker relationship.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Unit change: For a unit increase in independent variable there is a change in the dependent variable holding all other variables constant.</a:t>
            </a:r>
          </a:p>
        </p:txBody>
      </p:sp>
    </p:spTree>
    <p:extLst>
      <p:ext uri="{BB962C8B-B14F-4D97-AF65-F5344CB8AC3E}">
        <p14:creationId xmlns:p14="http://schemas.microsoft.com/office/powerpoint/2010/main" val="1562700195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4FCDB-D782-155E-910B-A27EE4FD3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</a:rPr>
              <a:t>Multiple</a:t>
            </a:r>
            <a:r>
              <a:rPr lang="en-IN" dirty="0"/>
              <a:t> </a:t>
            </a:r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</a:rPr>
              <a:t>regression</a:t>
            </a:r>
            <a:r>
              <a:rPr lang="en-IN" dirty="0"/>
              <a:t> </a:t>
            </a:r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</a:rPr>
              <a:t>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07CCB-B346-B208-95E6-830AF5ED0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Equation:-</a:t>
            </a:r>
          </a:p>
          <a:p>
            <a:pPr marL="0" indent="0">
              <a:buNone/>
            </a:pPr>
            <a:r>
              <a:rPr lang="en-IN" dirty="0"/>
              <a:t>     </a:t>
            </a:r>
            <a:r>
              <a:rPr lang="pt-BR" dirty="0"/>
              <a:t>Y=  a​ + b1​X1 ​+ b2X2 +...+ bnXn​ + ϵ </a:t>
            </a:r>
          </a:p>
          <a:p>
            <a:pPr marL="0" indent="0">
              <a:buNone/>
            </a:pPr>
            <a:r>
              <a:rPr lang="pt-BR" dirty="0"/>
              <a:t>     Y = Dependent variable</a:t>
            </a:r>
          </a:p>
          <a:p>
            <a:pPr marL="0" indent="0">
              <a:buNone/>
            </a:pPr>
            <a:r>
              <a:rPr lang="pt-BR" dirty="0"/>
              <a:t>     X1, X2, ......., Xn = Independent variable</a:t>
            </a:r>
          </a:p>
          <a:p>
            <a:pPr marL="0" indent="0">
              <a:buNone/>
            </a:pPr>
            <a:r>
              <a:rPr lang="pt-BR" dirty="0"/>
              <a:t>     </a:t>
            </a:r>
            <a:r>
              <a:rPr lang="el-GR" dirty="0"/>
              <a:t>​</a:t>
            </a:r>
            <a:r>
              <a:rPr lang="en-IN" dirty="0"/>
              <a:t>b</a:t>
            </a:r>
            <a:r>
              <a:rPr lang="el-GR" dirty="0"/>
              <a:t>1​ ,</a:t>
            </a:r>
            <a:r>
              <a:rPr lang="en-IN" dirty="0"/>
              <a:t>b</a:t>
            </a:r>
            <a:r>
              <a:rPr lang="el-GR" dirty="0"/>
              <a:t>2​ ,...,</a:t>
            </a:r>
            <a:r>
              <a:rPr lang="en-IN" dirty="0"/>
              <a:t>b</a:t>
            </a:r>
            <a:r>
              <a:rPr lang="pt-BR" dirty="0"/>
              <a:t>n​ = Coefficients </a:t>
            </a:r>
          </a:p>
          <a:p>
            <a:pPr marL="0" indent="0">
              <a:buNone/>
            </a:pPr>
            <a:r>
              <a:rPr lang="pt-BR" dirty="0"/>
              <a:t>     ϵ = Error term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9004854"/>
      </p:ext>
    </p:extLst>
  </p:cSld>
  <p:clrMapOvr>
    <a:masterClrMapping/>
  </p:clrMapOvr>
  <p:transition spd="med"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C94F-FE3A-51E1-5EC8-5F78B17FB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0" y="368489"/>
            <a:ext cx="10515600" cy="1512409"/>
          </a:xfrm>
        </p:spPr>
        <p:txBody>
          <a:bodyPr>
            <a:normAutofit fontScale="90000"/>
          </a:bodyPr>
          <a:lstStyle/>
          <a:p>
            <a:pPr marL="457200" indent="-457200"/>
            <a:br>
              <a:rPr lang="en-IN" sz="3100" dirty="0"/>
            </a:br>
            <a:br>
              <a:rPr lang="en-IN" sz="3100" dirty="0"/>
            </a:br>
            <a:br>
              <a:rPr lang="en-IN" sz="3100" dirty="0"/>
            </a:br>
            <a:br>
              <a:rPr lang="en-IN" sz="3100" dirty="0"/>
            </a:br>
            <a:br>
              <a:rPr lang="en-IN" sz="3100" dirty="0"/>
            </a:br>
            <a:br>
              <a:rPr lang="en-IN" sz="3100" dirty="0"/>
            </a:br>
            <a:br>
              <a:rPr lang="en-IN" dirty="0"/>
            </a:br>
            <a:endParaRPr lang="en-IN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360805" y="3766781"/>
          <a:ext cx="6865082" cy="2688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038752" imgH="1933626" progId="Excel.Sheet.12">
                  <p:embed/>
                </p:oleObj>
              </mc:Choice>
              <mc:Fallback>
                <p:oleObj name="Worksheet" r:id="rId2" imgW="4038752" imgH="1933626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805" y="3766781"/>
                        <a:ext cx="6865082" cy="26886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4526" y="1037231"/>
            <a:ext cx="1044053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solidFill>
                  <a:srgbClr val="7030A0"/>
                </a:solidFill>
                <a:latin typeface="Arial Rounded MT Bold" pitchFamily="34" charset="0"/>
              </a:rPr>
              <a:t>Objective</a:t>
            </a:r>
            <a:r>
              <a:rPr lang="en-IN" sz="2800" dirty="0">
                <a:solidFill>
                  <a:srgbClr val="7030A0"/>
                </a:solidFill>
                <a:latin typeface="Arial Rounded MT Bold" pitchFamily="34" charset="0"/>
              </a:rPr>
              <a:t>-</a:t>
            </a:r>
            <a:r>
              <a:rPr lang="en-IN" sz="2800" dirty="0"/>
              <a:t>To study the effect of coaching class &amp; self study on the marks of a student. </a:t>
            </a:r>
          </a:p>
          <a:p>
            <a:r>
              <a:rPr lang="en-IN" sz="2800" u="sng" dirty="0">
                <a:solidFill>
                  <a:srgbClr val="7030A0"/>
                </a:solidFill>
                <a:latin typeface="Arial Rounded MT Bold" pitchFamily="34" charset="0"/>
              </a:rPr>
              <a:t>Null hypothesis-</a:t>
            </a:r>
            <a:r>
              <a:rPr lang="en-IN" sz="2800" dirty="0"/>
              <a:t> There is no significant effect of coaching class and self study on the marks of a student.</a:t>
            </a:r>
          </a:p>
          <a:p>
            <a:r>
              <a:rPr lang="en-IN" sz="2800" u="sng" dirty="0">
                <a:solidFill>
                  <a:srgbClr val="7030A0"/>
                </a:solidFill>
                <a:latin typeface="Arial Rounded MT Bold" pitchFamily="34" charset="0"/>
              </a:rPr>
              <a:t>Alternative hypothesis- </a:t>
            </a:r>
            <a:r>
              <a:rPr lang="en-IN" sz="2800" dirty="0"/>
              <a:t>There is significant effect of coaching class and self study on the marks of a student.</a:t>
            </a:r>
          </a:p>
          <a:p>
            <a:r>
              <a:rPr lang="en-IN" sz="2800" u="sng" dirty="0">
                <a:solidFill>
                  <a:srgbClr val="7030A0"/>
                </a:solidFill>
                <a:latin typeface="Arial Rounded MT Bold" pitchFamily="34" charset="0"/>
              </a:rPr>
              <a:t>Data-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5212" y="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  <a:ea typeface="+mj-ea"/>
                <a:cs typeface="+mj-cs"/>
              </a:rPr>
              <a:t>Solved Example</a:t>
            </a:r>
          </a:p>
        </p:txBody>
      </p:sp>
    </p:spTree>
    <p:extLst>
      <p:ext uri="{BB962C8B-B14F-4D97-AF65-F5344CB8AC3E}">
        <p14:creationId xmlns:p14="http://schemas.microsoft.com/office/powerpoint/2010/main" val="1740273161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64526" y="1924465"/>
          <a:ext cx="10522422" cy="3261360"/>
        </p:xfrm>
        <a:graphic>
          <a:graphicData uri="http://schemas.openxmlformats.org/drawingml/2006/table">
            <a:tbl>
              <a:tblPr/>
              <a:tblGrid>
                <a:gridCol w="102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5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99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62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083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Students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  <a:r>
                        <a:rPr lang="en-IN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in CGPA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(Y)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Coaching class(hrs)</a:t>
                      </a:r>
                    </a:p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IN" sz="2000" dirty="0"/>
                        <a:t>X</a:t>
                      </a:r>
                      <a:r>
                        <a:rPr lang="en-IN" sz="2000" baseline="-25000" dirty="0"/>
                        <a:t>1</a:t>
                      </a:r>
                      <a:r>
                        <a:rPr lang="en-IN" sz="2000" dirty="0"/>
                        <a:t> 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Self study(hrs)</a:t>
                      </a:r>
                    </a:p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IN" sz="2000" dirty="0"/>
                        <a:t>X</a:t>
                      </a:r>
                      <a:r>
                        <a:rPr lang="en-IN" sz="2000" baseline="-25000" dirty="0"/>
                        <a:t>2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Y*</a:t>
                      </a:r>
                      <a:r>
                        <a:rPr lang="en-IN" sz="2000" dirty="0"/>
                        <a:t>X</a:t>
                      </a:r>
                      <a:r>
                        <a:rPr lang="en-IN" sz="2000" baseline="-25000" dirty="0"/>
                        <a:t>1</a:t>
                      </a:r>
                      <a:r>
                        <a:rPr lang="en-IN" sz="2000" dirty="0"/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Y*</a:t>
                      </a:r>
                      <a:r>
                        <a:rPr lang="en-IN" sz="2000" dirty="0"/>
                        <a:t>X</a:t>
                      </a:r>
                      <a:r>
                        <a:rPr lang="en-IN" sz="2000" baseline="-25000" dirty="0"/>
                        <a:t>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dirty="0"/>
                        <a:t>X</a:t>
                      </a:r>
                      <a:r>
                        <a:rPr lang="en-IN" sz="2000" baseline="-25000" dirty="0"/>
                        <a:t>1</a:t>
                      </a:r>
                      <a:r>
                        <a:rPr lang="en-IN" sz="2000" dirty="0"/>
                        <a:t> *X</a:t>
                      </a:r>
                      <a:r>
                        <a:rPr lang="en-IN" sz="2000" baseline="-25000" dirty="0"/>
                        <a:t>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en-IN" sz="200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en-IN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dirty="0"/>
                        <a:t>X</a:t>
                      </a:r>
                      <a:r>
                        <a:rPr lang="en-IN" sz="2000" baseline="-25000" dirty="0"/>
                        <a:t>1</a:t>
                      </a:r>
                      <a:r>
                        <a:rPr lang="en-IN" sz="20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dirty="0"/>
                        <a:t>X</a:t>
                      </a:r>
                      <a:r>
                        <a:rPr lang="en-IN" sz="2000" baseline="-25000" dirty="0"/>
                        <a:t>2</a:t>
                      </a:r>
                      <a:r>
                        <a:rPr lang="en-IN" sz="20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7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6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∑Y =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1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2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∑Y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1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∑Y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2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1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2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r>
                        <a:rPr lang="en-IN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en-IN" sz="180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=330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∑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1</a:t>
                      </a:r>
                      <a:r>
                        <a:rPr lang="en-IN" sz="1800" b="0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</a:t>
                      </a:r>
                      <a:r>
                        <a:rPr lang="en-IN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=63</a:t>
                      </a:r>
                    </a:p>
                    <a:p>
                      <a:pPr algn="ctr" fontAlgn="ctr"/>
                      <a:endParaRPr lang="en-IN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∑</a:t>
                      </a:r>
                      <a:r>
                        <a:rPr lang="en-IN" sz="1800" dirty="0"/>
                        <a:t>X</a:t>
                      </a:r>
                      <a:r>
                        <a:rPr lang="en-IN" sz="1800" baseline="-25000" dirty="0"/>
                        <a:t>2</a:t>
                      </a:r>
                      <a:r>
                        <a:rPr lang="en-IN" sz="1800" b="0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 =</a:t>
                      </a:r>
                      <a:r>
                        <a:rPr lang="en-IN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078173" y="5199797"/>
            <a:ext cx="862538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IN" sz="2400" dirty="0">
                <a:solidFill>
                  <a:srgbClr val="000000"/>
                </a:solidFill>
              </a:rPr>
              <a:t>∑Y=Na + </a:t>
            </a:r>
            <a:r>
              <a:rPr lang="en-IN" sz="2400" dirty="0"/>
              <a:t>b</a:t>
            </a:r>
            <a:r>
              <a:rPr lang="en-IN" sz="2400" baseline="-25000" dirty="0"/>
              <a:t>1</a:t>
            </a:r>
            <a:r>
              <a:rPr lang="en-IN" sz="2400" dirty="0">
                <a:solidFill>
                  <a:srgbClr val="000000"/>
                </a:solidFill>
              </a:rPr>
              <a:t>∑</a:t>
            </a:r>
            <a:r>
              <a:rPr lang="en-IN" sz="2400" dirty="0"/>
              <a:t>X</a:t>
            </a:r>
            <a:r>
              <a:rPr lang="en-IN" sz="2400" baseline="-25000" dirty="0"/>
              <a:t>1</a:t>
            </a:r>
            <a:r>
              <a:rPr lang="en-IN" sz="2400" dirty="0">
                <a:solidFill>
                  <a:srgbClr val="000000"/>
                </a:solidFill>
              </a:rPr>
              <a:t> + </a:t>
            </a:r>
            <a:r>
              <a:rPr lang="en-IN" sz="2400" dirty="0"/>
              <a:t>b</a:t>
            </a:r>
            <a:r>
              <a:rPr lang="en-IN" sz="2400" baseline="-25000" dirty="0"/>
              <a:t>2</a:t>
            </a:r>
            <a:r>
              <a:rPr lang="en-IN" sz="2400" dirty="0">
                <a:solidFill>
                  <a:srgbClr val="000000"/>
                </a:solidFill>
              </a:rPr>
              <a:t>∑</a:t>
            </a:r>
            <a:r>
              <a:rPr lang="en-IN" sz="2400" dirty="0"/>
              <a:t>X</a:t>
            </a:r>
            <a:r>
              <a:rPr lang="en-IN" sz="2400" baseline="-25000" dirty="0"/>
              <a:t>2</a:t>
            </a:r>
          </a:p>
          <a:p>
            <a:pPr>
              <a:spcAft>
                <a:spcPts val="600"/>
              </a:spcAft>
            </a:pPr>
            <a:r>
              <a:rPr lang="en-IN" sz="2400" dirty="0">
                <a:solidFill>
                  <a:srgbClr val="000000"/>
                </a:solidFill>
              </a:rPr>
              <a:t>∑Y</a:t>
            </a:r>
            <a:r>
              <a:rPr lang="en-IN" sz="2400" dirty="0"/>
              <a:t>X</a:t>
            </a:r>
            <a:r>
              <a:rPr lang="en-IN" sz="2400" baseline="-25000" dirty="0"/>
              <a:t>1</a:t>
            </a:r>
            <a:r>
              <a:rPr lang="en-IN" sz="2400" dirty="0">
                <a:solidFill>
                  <a:srgbClr val="000000"/>
                </a:solidFill>
              </a:rPr>
              <a:t>=a∑</a:t>
            </a:r>
            <a:r>
              <a:rPr lang="en-IN" sz="2400" dirty="0"/>
              <a:t>X</a:t>
            </a:r>
            <a:r>
              <a:rPr lang="en-IN" sz="2400" baseline="-25000" dirty="0"/>
              <a:t>1</a:t>
            </a:r>
            <a:r>
              <a:rPr lang="en-IN" sz="2400" dirty="0">
                <a:solidFill>
                  <a:srgbClr val="000000"/>
                </a:solidFill>
              </a:rPr>
              <a:t> + </a:t>
            </a:r>
            <a:r>
              <a:rPr lang="en-IN" sz="2400" dirty="0"/>
              <a:t>b</a:t>
            </a:r>
            <a:r>
              <a:rPr lang="en-IN" sz="2400" baseline="-25000" dirty="0"/>
              <a:t>1</a:t>
            </a:r>
            <a:r>
              <a:rPr lang="en-IN" sz="2400" dirty="0">
                <a:solidFill>
                  <a:srgbClr val="000000"/>
                </a:solidFill>
              </a:rPr>
              <a:t>∑</a:t>
            </a:r>
            <a:r>
              <a:rPr lang="en-IN" sz="2400" dirty="0"/>
              <a:t>X</a:t>
            </a:r>
            <a:r>
              <a:rPr lang="en-IN" sz="2400" baseline="-25000" dirty="0"/>
              <a:t>1</a:t>
            </a:r>
            <a:r>
              <a:rPr lang="en-IN" sz="2400" baseline="30000" dirty="0">
                <a:solidFill>
                  <a:srgbClr val="000000"/>
                </a:solidFill>
              </a:rPr>
              <a:t>2</a:t>
            </a:r>
            <a:r>
              <a:rPr lang="en-IN" sz="2400" dirty="0">
                <a:solidFill>
                  <a:srgbClr val="000000"/>
                </a:solidFill>
              </a:rPr>
              <a:t> + </a:t>
            </a:r>
            <a:r>
              <a:rPr lang="en-IN" sz="2400" dirty="0"/>
              <a:t>b</a:t>
            </a:r>
            <a:r>
              <a:rPr lang="en-IN" sz="2400" baseline="-25000" dirty="0"/>
              <a:t>2</a:t>
            </a:r>
            <a:r>
              <a:rPr lang="en-IN" sz="2400" dirty="0">
                <a:solidFill>
                  <a:srgbClr val="000000"/>
                </a:solidFill>
              </a:rPr>
              <a:t>∑</a:t>
            </a:r>
            <a:r>
              <a:rPr lang="en-IN" sz="2400" dirty="0"/>
              <a:t>X</a:t>
            </a:r>
            <a:r>
              <a:rPr lang="en-IN" sz="2400" baseline="-25000" dirty="0"/>
              <a:t>1</a:t>
            </a:r>
            <a:r>
              <a:rPr lang="en-IN" sz="2400" dirty="0"/>
              <a:t>X</a:t>
            </a:r>
            <a:r>
              <a:rPr lang="en-IN" sz="2400" baseline="-25000" dirty="0"/>
              <a:t>2</a:t>
            </a:r>
            <a:r>
              <a:rPr lang="en-IN" sz="2400" dirty="0">
                <a:solidFill>
                  <a:srgbClr val="000000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IN" sz="2400" dirty="0">
                <a:solidFill>
                  <a:srgbClr val="000000"/>
                </a:solidFill>
              </a:rPr>
              <a:t>∑YX2= a∑</a:t>
            </a:r>
            <a:r>
              <a:rPr lang="en-IN" sz="2400" dirty="0"/>
              <a:t>X</a:t>
            </a:r>
            <a:r>
              <a:rPr lang="en-IN" sz="2400" baseline="-25000" dirty="0"/>
              <a:t>2</a:t>
            </a:r>
            <a:r>
              <a:rPr lang="en-IN" sz="2400" dirty="0">
                <a:solidFill>
                  <a:srgbClr val="000000"/>
                </a:solidFill>
              </a:rPr>
              <a:t> + </a:t>
            </a:r>
            <a:r>
              <a:rPr lang="en-IN" sz="2400" dirty="0"/>
              <a:t>b</a:t>
            </a:r>
            <a:r>
              <a:rPr lang="en-IN" sz="2400" baseline="-25000" dirty="0"/>
              <a:t>1</a:t>
            </a:r>
            <a:r>
              <a:rPr lang="en-IN" sz="2400" dirty="0">
                <a:solidFill>
                  <a:srgbClr val="000000"/>
                </a:solidFill>
              </a:rPr>
              <a:t>∑</a:t>
            </a:r>
            <a:r>
              <a:rPr lang="en-IN" sz="2400" dirty="0"/>
              <a:t>X</a:t>
            </a:r>
            <a:r>
              <a:rPr lang="en-IN" sz="2400" baseline="-25000" dirty="0"/>
              <a:t>1</a:t>
            </a:r>
            <a:r>
              <a:rPr lang="en-IN" sz="2400" dirty="0"/>
              <a:t>X</a:t>
            </a:r>
            <a:r>
              <a:rPr lang="en-IN" sz="2400" baseline="-25000" dirty="0"/>
              <a:t>2</a:t>
            </a:r>
            <a:r>
              <a:rPr lang="en-IN" sz="2400" dirty="0">
                <a:solidFill>
                  <a:srgbClr val="000000"/>
                </a:solidFill>
              </a:rPr>
              <a:t> + </a:t>
            </a:r>
            <a:r>
              <a:rPr lang="en-IN" sz="2400" dirty="0"/>
              <a:t>b</a:t>
            </a:r>
            <a:r>
              <a:rPr lang="en-IN" sz="2400" baseline="-25000" dirty="0"/>
              <a:t>2</a:t>
            </a:r>
            <a:r>
              <a:rPr lang="en-IN" sz="2400" dirty="0">
                <a:solidFill>
                  <a:srgbClr val="000000"/>
                </a:solidFill>
              </a:rPr>
              <a:t>∑</a:t>
            </a:r>
            <a:r>
              <a:rPr lang="en-IN" sz="2400" dirty="0"/>
              <a:t>X</a:t>
            </a:r>
            <a:r>
              <a:rPr lang="en-IN" sz="2400" baseline="-25000" dirty="0"/>
              <a:t>2</a:t>
            </a:r>
            <a:r>
              <a:rPr lang="en-IN" sz="2400" baseline="30000" dirty="0">
                <a:solidFill>
                  <a:srgbClr val="000000"/>
                </a:solidFill>
              </a:rPr>
              <a:t>2</a:t>
            </a:r>
            <a:endParaRPr lang="en-IN" sz="2400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endParaRPr lang="en-IN" sz="2800" dirty="0">
              <a:solidFill>
                <a:srgbClr val="000000"/>
              </a:solidFill>
            </a:endParaRPr>
          </a:p>
          <a:p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50878" y="-1"/>
            <a:ext cx="9717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  <a:ea typeface="+mj-ea"/>
                <a:cs typeface="+mj-cs"/>
              </a:rPr>
              <a:t>               </a:t>
            </a:r>
            <a:r>
              <a:rPr lang="en-IN" sz="6000" u="sng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Rounded MT Bold" pitchFamily="34" charset="0"/>
                <a:ea typeface="+mj-ea"/>
                <a:cs typeface="+mj-cs"/>
              </a:rPr>
              <a:t>Solution</a:t>
            </a:r>
          </a:p>
          <a:p>
            <a:r>
              <a:rPr lang="en-IN" sz="2400" dirty="0"/>
              <a:t>Here we take the sample of 5 students:-A,B,C,D,E</a:t>
            </a:r>
            <a:br>
              <a:rPr lang="en-IN" sz="2400" dirty="0"/>
            </a:br>
            <a:r>
              <a:rPr lang="en-IN" sz="2400" dirty="0"/>
              <a:t>Number of sample(N)=5</a:t>
            </a:r>
          </a:p>
        </p:txBody>
      </p:sp>
    </p:spTree>
    <p:extLst>
      <p:ext uri="{BB962C8B-B14F-4D97-AF65-F5344CB8AC3E}">
        <p14:creationId xmlns:p14="http://schemas.microsoft.com/office/powerpoint/2010/main" val="3170253860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356" y="593678"/>
            <a:ext cx="10139148" cy="6264322"/>
          </a:xfrm>
        </p:spPr>
        <p:txBody>
          <a:bodyPr>
            <a:noAutofit/>
          </a:bodyPr>
          <a:lstStyle/>
          <a:p>
            <a:r>
              <a:rPr lang="en-IN" sz="2200" dirty="0"/>
              <a:t>40 = 5a +17b</a:t>
            </a:r>
            <a:r>
              <a:rPr lang="en-IN" sz="2200" baseline="-25000" dirty="0"/>
              <a:t>1</a:t>
            </a:r>
            <a:r>
              <a:rPr lang="en-IN" sz="2200" dirty="0"/>
              <a:t>+ 20b</a:t>
            </a:r>
            <a:r>
              <a:rPr lang="en-IN" sz="2200" baseline="-25000" dirty="0"/>
              <a:t>2</a:t>
            </a:r>
            <a:r>
              <a:rPr lang="en-IN" sz="2200" dirty="0"/>
              <a:t> ............. (1)</a:t>
            </a:r>
          </a:p>
          <a:p>
            <a:r>
              <a:rPr lang="en-IN" sz="2200" dirty="0"/>
              <a:t>143 = 17a + 63 b</a:t>
            </a:r>
            <a:r>
              <a:rPr lang="en-IN" sz="2200" baseline="-25000" dirty="0"/>
              <a:t>1</a:t>
            </a:r>
            <a:r>
              <a:rPr lang="en-IN" sz="2200" dirty="0"/>
              <a:t> + 72 b</a:t>
            </a:r>
            <a:r>
              <a:rPr lang="en-IN" sz="2200" baseline="-25000" dirty="0"/>
              <a:t>2</a:t>
            </a:r>
            <a:r>
              <a:rPr lang="en-IN" sz="2200" dirty="0"/>
              <a:t> ............(2)</a:t>
            </a:r>
          </a:p>
          <a:p>
            <a:r>
              <a:rPr lang="en-IN" sz="2200" dirty="0"/>
              <a:t>166 = 20a +72 b</a:t>
            </a:r>
            <a:r>
              <a:rPr lang="en-IN" sz="2200" baseline="-25000" dirty="0"/>
              <a:t>1</a:t>
            </a:r>
            <a:r>
              <a:rPr lang="en-IN" sz="2200" dirty="0"/>
              <a:t> + 84 b</a:t>
            </a:r>
            <a:r>
              <a:rPr lang="en-IN" sz="2200" baseline="-25000" dirty="0"/>
              <a:t>2</a:t>
            </a:r>
            <a:r>
              <a:rPr lang="en-IN" sz="2200" dirty="0"/>
              <a:t> ............. (3)</a:t>
            </a:r>
          </a:p>
          <a:p>
            <a:pPr>
              <a:buNone/>
            </a:pPr>
            <a:r>
              <a:rPr lang="en-IN" sz="2200" dirty="0"/>
              <a:t>     Solving equation (1) and (2)</a:t>
            </a:r>
          </a:p>
          <a:p>
            <a:r>
              <a:rPr lang="en-IN" sz="2200" dirty="0"/>
              <a:t>17*(40 = 5a +17b</a:t>
            </a:r>
            <a:r>
              <a:rPr lang="en-IN" sz="2200" baseline="-25000" dirty="0"/>
              <a:t>1</a:t>
            </a:r>
            <a:r>
              <a:rPr lang="en-IN" sz="2200" dirty="0"/>
              <a:t>+ 20b</a:t>
            </a:r>
            <a:r>
              <a:rPr lang="en-IN" sz="2200" baseline="-25000" dirty="0"/>
              <a:t>2</a:t>
            </a:r>
            <a:r>
              <a:rPr lang="en-IN" sz="2200" dirty="0"/>
              <a:t> )</a:t>
            </a:r>
          </a:p>
          <a:p>
            <a:pPr>
              <a:buNone/>
            </a:pPr>
            <a:r>
              <a:rPr lang="en-IN" sz="2200" dirty="0"/>
              <a:t>    680 = 85a + 289b</a:t>
            </a:r>
            <a:r>
              <a:rPr lang="en-IN" sz="2200" baseline="-25000" dirty="0"/>
              <a:t>1</a:t>
            </a:r>
            <a:r>
              <a:rPr lang="en-IN" sz="2200" dirty="0"/>
              <a:t> + 340 b</a:t>
            </a:r>
            <a:r>
              <a:rPr lang="en-IN" sz="2200" baseline="-25000" dirty="0"/>
              <a:t>2</a:t>
            </a:r>
            <a:r>
              <a:rPr lang="en-IN" sz="2200" dirty="0"/>
              <a:t> ...........(4) </a:t>
            </a:r>
          </a:p>
          <a:p>
            <a:r>
              <a:rPr lang="en-IN" sz="2200" dirty="0"/>
              <a:t>5*(143 = 17a + 63 b</a:t>
            </a:r>
            <a:r>
              <a:rPr lang="en-IN" sz="2200" baseline="-25000" dirty="0"/>
              <a:t>1</a:t>
            </a:r>
            <a:r>
              <a:rPr lang="en-IN" sz="2200" dirty="0"/>
              <a:t> + 72 b</a:t>
            </a:r>
            <a:r>
              <a:rPr lang="en-IN" sz="2200" baseline="-25000" dirty="0"/>
              <a:t>2</a:t>
            </a:r>
            <a:r>
              <a:rPr lang="en-IN" sz="2200" dirty="0"/>
              <a:t>)</a:t>
            </a:r>
          </a:p>
          <a:p>
            <a:pPr>
              <a:buNone/>
            </a:pPr>
            <a:r>
              <a:rPr lang="en-IN" sz="2200" dirty="0"/>
              <a:t>   715 = 85a + 315b</a:t>
            </a:r>
            <a:r>
              <a:rPr lang="en-IN" sz="2200" baseline="-25000" dirty="0"/>
              <a:t>1</a:t>
            </a:r>
            <a:r>
              <a:rPr lang="en-IN" sz="2200" dirty="0"/>
              <a:t> + 360b</a:t>
            </a:r>
            <a:r>
              <a:rPr lang="en-IN" sz="2200" baseline="-25000" dirty="0"/>
              <a:t>2</a:t>
            </a:r>
            <a:r>
              <a:rPr lang="en-IN" sz="2200" dirty="0"/>
              <a:t> .............(5)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</a:pPr>
            <a:r>
              <a:rPr lang="en-IN" sz="2200" dirty="0"/>
              <a:t>Subtracting equation (4) from (5) we get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  35 = 26b</a:t>
            </a:r>
            <a:r>
              <a:rPr lang="en-IN" sz="2200" baseline="-25000" dirty="0"/>
              <a:t>1</a:t>
            </a:r>
            <a:r>
              <a:rPr lang="en-IN" sz="2200" dirty="0"/>
              <a:t> + 20b</a:t>
            </a:r>
            <a:r>
              <a:rPr lang="en-IN" sz="2200" baseline="-25000" dirty="0"/>
              <a:t>2</a:t>
            </a:r>
            <a:r>
              <a:rPr lang="en-IN" sz="2200" dirty="0"/>
              <a:t> ...........(6)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</a:pPr>
            <a:r>
              <a:rPr lang="en-IN" sz="2200" dirty="0"/>
              <a:t>Solving equation(1) and (3)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  multiply equation (1) with 4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  4*(40 = 5a +17b</a:t>
            </a:r>
            <a:r>
              <a:rPr lang="en-IN" sz="2200" baseline="-25000" dirty="0"/>
              <a:t>1</a:t>
            </a:r>
            <a:r>
              <a:rPr lang="en-IN" sz="2200" dirty="0"/>
              <a:t>+ 20b</a:t>
            </a:r>
            <a:r>
              <a:rPr lang="en-IN" sz="2200" baseline="-25000" dirty="0"/>
              <a:t>2</a:t>
            </a:r>
            <a:r>
              <a:rPr lang="en-IN" sz="2200" dirty="0"/>
              <a:t> )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  160 = 20a + 68b</a:t>
            </a:r>
            <a:r>
              <a:rPr lang="en-IN" sz="2200" baseline="-25000" dirty="0"/>
              <a:t>1</a:t>
            </a:r>
            <a:r>
              <a:rPr lang="en-IN" sz="2200" dirty="0"/>
              <a:t> + 80b</a:t>
            </a:r>
            <a:r>
              <a:rPr lang="en-IN" sz="2200" baseline="-25000" dirty="0"/>
              <a:t>2</a:t>
            </a:r>
            <a:r>
              <a:rPr lang="en-IN" sz="2200" dirty="0"/>
              <a:t> .......(7)</a:t>
            </a:r>
          </a:p>
          <a:p>
            <a:pPr marL="177800" indent="-177800">
              <a:lnSpc>
                <a:spcPct val="100000"/>
              </a:lnSpc>
              <a:spcBef>
                <a:spcPts val="600"/>
              </a:spcBef>
              <a:buNone/>
            </a:pPr>
            <a:r>
              <a:rPr lang="en-IN" sz="2200" dirty="0"/>
              <a:t>   166 = 20a +72 b</a:t>
            </a:r>
            <a:r>
              <a:rPr lang="en-IN" sz="2200" baseline="-25000" dirty="0"/>
              <a:t>1</a:t>
            </a:r>
            <a:r>
              <a:rPr lang="en-IN" sz="2200" dirty="0"/>
              <a:t> + 84 b</a:t>
            </a:r>
            <a:r>
              <a:rPr lang="en-IN" sz="2200" baseline="-25000" dirty="0"/>
              <a:t>2</a:t>
            </a:r>
            <a:r>
              <a:rPr lang="en-IN" sz="2200" dirty="0"/>
              <a:t> ............. (3)</a:t>
            </a:r>
          </a:p>
          <a:p>
            <a:pPr>
              <a:buNone/>
            </a:pPr>
            <a:endParaRPr lang="en-IN" sz="2200" dirty="0"/>
          </a:p>
          <a:p>
            <a:endParaRPr lang="en-IN" sz="2200" dirty="0"/>
          </a:p>
          <a:p>
            <a:endParaRPr lang="en-IN" sz="2200" dirty="0"/>
          </a:p>
          <a:p>
            <a:endParaRPr lang="en-IN" sz="2200" dirty="0"/>
          </a:p>
          <a:p>
            <a:endParaRPr lang="en-IN" sz="2200" dirty="0"/>
          </a:p>
        </p:txBody>
      </p:sp>
    </p:spTree>
  </p:cSld>
  <p:clrMapOvr>
    <a:masterClrMapping/>
  </p:clrMapOvr>
  <p:transition spd="med"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367</TotalTime>
  <Words>1021</Words>
  <Application>Microsoft Office PowerPoint</Application>
  <PresentationFormat>Widescreen</PresentationFormat>
  <Paragraphs>165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Rounded MT Bold</vt:lpstr>
      <vt:lpstr>Calibri</vt:lpstr>
      <vt:lpstr>Constantia</vt:lpstr>
      <vt:lpstr>Wingdings 2</vt:lpstr>
      <vt:lpstr>Flow</vt:lpstr>
      <vt:lpstr>Worksheet</vt:lpstr>
      <vt:lpstr>MULTIPLE  REGRESSION</vt:lpstr>
      <vt:lpstr>What is Regression Analysis?</vt:lpstr>
      <vt:lpstr>Multiple regression analysis</vt:lpstr>
      <vt:lpstr>Assumptions</vt:lpstr>
      <vt:lpstr>Interpretation of coefficients in a multiple regression:-</vt:lpstr>
      <vt:lpstr>Multiple regression equation</vt:lpstr>
      <vt:lpstr>       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REGRESSION</dc:title>
  <dc:creator>Chetna Lenka</dc:creator>
  <cp:lastModifiedBy>OWNER</cp:lastModifiedBy>
  <cp:revision>16</cp:revision>
  <dcterms:created xsi:type="dcterms:W3CDTF">2024-04-13T12:36:05Z</dcterms:created>
  <dcterms:modified xsi:type="dcterms:W3CDTF">2025-01-20T16:34:41Z</dcterms:modified>
</cp:coreProperties>
</file>